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</Types>
</file>

<file path=_rels/.rels><?xml version='1.0' encoding='utf-8'?>
<Relationships xmlns="http://schemas.openxmlformats.org/package/2006/relationships"><Relationship Type="http://schemas.openxmlformats.org/package/2006/relationships/metadata/core-properties" Target="/docProps/core.xml" Id="R2ed23967d12c46f9" /><Relationship Type="http://schemas.openxmlformats.org/officeDocument/2006/relationships/extended-properties" Target="/docProps/app.xml" Id="Rae34ec3aa8e04e46" /><Relationship Type="http://schemas.openxmlformats.org/officeDocument/2006/relationships/officeDocument" Target="/ppt/presentation.xml" Id="R58646c56cb07419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4ae77a5defe4677"/>
  </p:sldMasterIdLst>
  <p:notesMasterIdLst>
    <p:notesMasterId xmlns:r="http://schemas.openxmlformats.org/officeDocument/2006/relationships" r:id="Re517301bf67949c2"/>
  </p:notesMasterIdLst>
  <p:sldIdLst>
    <p:sldId xmlns:r="http://schemas.openxmlformats.org/officeDocument/2006/relationships" id="256" r:id="R26f7e9cc51c24727"/>
    <p:sldId xmlns:r="http://schemas.openxmlformats.org/officeDocument/2006/relationships" id="257" r:id="Rb82c7db3a1e84bd1"/>
    <p:sldId xmlns:r="http://schemas.openxmlformats.org/officeDocument/2006/relationships" id="258" r:id="Re131e57694c94734"/>
    <p:sldId xmlns:r="http://schemas.openxmlformats.org/officeDocument/2006/relationships" id="259" r:id="Rc4c0d1fa61254088"/>
    <p:sldId xmlns:r="http://schemas.openxmlformats.org/officeDocument/2006/relationships" id="260" r:id="R3988e7936b8b44f3"/>
    <p:sldId xmlns:r="http://schemas.openxmlformats.org/officeDocument/2006/relationships" id="261" r:id="R38e81abdd0164110"/>
    <p:sldId xmlns:r="http://schemas.openxmlformats.org/officeDocument/2006/relationships" id="262" r:id="R54d2b6daa9ee4c47"/>
    <p:sldId xmlns:r="http://schemas.openxmlformats.org/officeDocument/2006/relationships" id="263" r:id="R451d8b595819483c"/>
    <p:sldId xmlns:r="http://schemas.openxmlformats.org/officeDocument/2006/relationships" id="264" r:id="R8ad59e2f9da3454f"/>
    <p:sldId xmlns:r="http://schemas.openxmlformats.org/officeDocument/2006/relationships" id="265" r:id="R37a6103b73464289"/>
    <p:sldId xmlns:r="http://schemas.openxmlformats.org/officeDocument/2006/relationships" id="266" r:id="Ra552632d49ef4a8f"/>
    <p:sldId xmlns:r="http://schemas.openxmlformats.org/officeDocument/2006/relationships" id="267" r:id="Ra3dfb7d524164bc5"/>
    <p:sldId xmlns:r="http://schemas.openxmlformats.org/officeDocument/2006/relationships" id="268" r:id="Rc74864f0ffd64cb5"/>
    <p:sldId xmlns:r="http://schemas.openxmlformats.org/officeDocument/2006/relationships" id="269" r:id="R5b17a8b7cd8e4a72"/>
    <p:sldId xmlns:r="http://schemas.openxmlformats.org/officeDocument/2006/relationships" id="270" r:id="R4ca8b489012a4abb"/>
    <p:sldId xmlns:r="http://schemas.openxmlformats.org/officeDocument/2006/relationships" id="271" r:id="R2fd2e8f24b454a1a"/>
    <p:sldId xmlns:r="http://schemas.openxmlformats.org/officeDocument/2006/relationships" id="272" r:id="Rf7f7fcb2a43f4797"/>
    <p:sldId xmlns:r="http://schemas.openxmlformats.org/officeDocument/2006/relationships" id="273" r:id="Rdd32ee49134f425f"/>
    <p:sldId xmlns:r="http://schemas.openxmlformats.org/officeDocument/2006/relationships" id="274" r:id="Rc29522b8180c4cdd"/>
    <p:sldId xmlns:r="http://schemas.openxmlformats.org/officeDocument/2006/relationships" id="275" r:id="R275a16a8e6d24404"/>
    <p:sldId xmlns:r="http://schemas.openxmlformats.org/officeDocument/2006/relationships" id="276" r:id="Rd30b3a62c0fc49a6"/>
    <p:sldId xmlns:r="http://schemas.openxmlformats.org/officeDocument/2006/relationships" id="277" r:id="Rf0a4769a52d44847"/>
    <p:sldId xmlns:r="http://schemas.openxmlformats.org/officeDocument/2006/relationships" id="278" r:id="R562a497f5ed1400d"/>
    <p:sldId xmlns:r="http://schemas.openxmlformats.org/officeDocument/2006/relationships" id="279" r:id="R8a32e1ec1f124391"/>
    <p:sldId xmlns:r="http://schemas.openxmlformats.org/officeDocument/2006/relationships" id="280" r:id="R969d7707ff034664"/>
    <p:sldId xmlns:r="http://schemas.openxmlformats.org/officeDocument/2006/relationships" id="281" r:id="R6f714804d5bd4801"/>
    <p:sldId xmlns:r="http://schemas.openxmlformats.org/officeDocument/2006/relationships" id="282" r:id="R5fc30aa9f81b4e05"/>
    <p:sldId xmlns:r="http://schemas.openxmlformats.org/officeDocument/2006/relationships" id="283" r:id="Rbd11670bfc0b46a3"/>
    <p:sldId xmlns:r="http://schemas.openxmlformats.org/officeDocument/2006/relationships" id="284" r:id="R2b90bf1276fe4735"/>
    <p:sldId xmlns:r="http://schemas.openxmlformats.org/officeDocument/2006/relationships" id="285" r:id="Ra82e9f5104f34f3c"/>
    <p:sldId xmlns:r="http://schemas.openxmlformats.org/officeDocument/2006/relationships" id="286" r:id="R513896e4c35640e7"/>
    <p:sldId xmlns:r="http://schemas.openxmlformats.org/officeDocument/2006/relationships" id="287" r:id="R264020a819be4927"/>
    <p:sldId xmlns:r="http://schemas.openxmlformats.org/officeDocument/2006/relationships" id="288" r:id="Rd46916cbe44f4137"/>
    <p:sldId xmlns:r="http://schemas.openxmlformats.org/officeDocument/2006/relationships" id="289" r:id="R672bf054fe7644d3"/>
    <p:sldId xmlns:r="http://schemas.openxmlformats.org/officeDocument/2006/relationships" id="290" r:id="R72e9e614db854623"/>
    <p:sldId xmlns:r="http://schemas.openxmlformats.org/officeDocument/2006/relationships" id="291" r:id="Rc88911c1d9774160"/>
    <p:sldId xmlns:r="http://schemas.openxmlformats.org/officeDocument/2006/relationships" id="292" r:id="Re25dd343ee424084"/>
    <p:sldId xmlns:r="http://schemas.openxmlformats.org/officeDocument/2006/relationships" id="293" r:id="R1dc2dae5e8f844f1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?>
<Relationships xmlns="http://schemas.openxmlformats.org/package/2006/relationships"><Relationship Type="http://schemas.openxmlformats.org/officeDocument/2006/relationships/theme" Target="/ppt/theme/theme1.xml" Id="Rdfc7dc2ebc804a0d" /><Relationship Type="http://schemas.openxmlformats.org/officeDocument/2006/relationships/slideMaster" Target="/ppt/slideMasters/slideMaster1.xml" Id="Rf4ae77a5defe4677" /><Relationship Type="http://schemas.openxmlformats.org/officeDocument/2006/relationships/presProps" Target="/ppt/presProps.xml" Id="R7eb15f5693e04d92" /><Relationship Type="http://schemas.openxmlformats.org/officeDocument/2006/relationships/tableStyles" Target="/ppt/tableStyles.xml" Id="R84b8a9f8aaf14d7c" /><Relationship Type="http://schemas.openxmlformats.org/officeDocument/2006/relationships/slide" Target="/ppt/slides/slide1.xml" Id="R26f7e9cc51c24727" /><Relationship Type="http://schemas.openxmlformats.org/officeDocument/2006/relationships/slide" Target="/ppt/slides/slide2.xml" Id="Rb82c7db3a1e84bd1" /><Relationship Type="http://schemas.openxmlformats.org/officeDocument/2006/relationships/slide" Target="/ppt/slides/slide3.xml" Id="Re131e57694c94734" /><Relationship Type="http://schemas.openxmlformats.org/officeDocument/2006/relationships/slide" Target="/ppt/slides/slide4.xml" Id="Rc4c0d1fa61254088" /><Relationship Type="http://schemas.openxmlformats.org/officeDocument/2006/relationships/slide" Target="/ppt/slides/slide5.xml" Id="R3988e7936b8b44f3" /><Relationship Type="http://schemas.openxmlformats.org/officeDocument/2006/relationships/slide" Target="/ppt/slides/slide6.xml" Id="R38e81abdd0164110" /><Relationship Type="http://schemas.openxmlformats.org/officeDocument/2006/relationships/slide" Target="/ppt/slides/slide7.xml" Id="R54d2b6daa9ee4c47" /><Relationship Type="http://schemas.openxmlformats.org/officeDocument/2006/relationships/slide" Target="/ppt/slides/slide8.xml" Id="R451d8b595819483c" /><Relationship Type="http://schemas.openxmlformats.org/officeDocument/2006/relationships/slide" Target="/ppt/slides/slide9.xml" Id="R8ad59e2f9da3454f" /><Relationship Type="http://schemas.openxmlformats.org/officeDocument/2006/relationships/slide" Target="/ppt/slides/slide10.xml" Id="R37a6103b73464289" /><Relationship Type="http://schemas.openxmlformats.org/officeDocument/2006/relationships/slide" Target="/ppt/slides/slide11.xml" Id="Ra552632d49ef4a8f" /><Relationship Type="http://schemas.openxmlformats.org/officeDocument/2006/relationships/slide" Target="/ppt/slides/slide12.xml" Id="Ra3dfb7d524164bc5" /><Relationship Type="http://schemas.openxmlformats.org/officeDocument/2006/relationships/slide" Target="/ppt/slides/slide13.xml" Id="Rc74864f0ffd64cb5" /><Relationship Type="http://schemas.openxmlformats.org/officeDocument/2006/relationships/slide" Target="/ppt/slides/slide14.xml" Id="R5b17a8b7cd8e4a72" /><Relationship Type="http://schemas.openxmlformats.org/officeDocument/2006/relationships/slide" Target="/ppt/slides/slide15.xml" Id="R4ca8b489012a4abb" /><Relationship Type="http://schemas.openxmlformats.org/officeDocument/2006/relationships/slide" Target="/ppt/slides/slide16.xml" Id="R2fd2e8f24b454a1a" /><Relationship Type="http://schemas.openxmlformats.org/officeDocument/2006/relationships/slide" Target="/ppt/slides/slide17.xml" Id="Rf7f7fcb2a43f4797" /><Relationship Type="http://schemas.openxmlformats.org/officeDocument/2006/relationships/slide" Target="/ppt/slides/slide18.xml" Id="Rdd32ee49134f425f" /><Relationship Type="http://schemas.openxmlformats.org/officeDocument/2006/relationships/slide" Target="/ppt/slides/slide19.xml" Id="Rc29522b8180c4cdd" /><Relationship Type="http://schemas.openxmlformats.org/officeDocument/2006/relationships/slide" Target="/ppt/slides/slide20.xml" Id="R275a16a8e6d24404" /><Relationship Type="http://schemas.openxmlformats.org/officeDocument/2006/relationships/slide" Target="/ppt/slides/slide21.xml" Id="Rd30b3a62c0fc49a6" /><Relationship Type="http://schemas.openxmlformats.org/officeDocument/2006/relationships/slide" Target="/ppt/slides/slide22.xml" Id="Rf0a4769a52d44847" /><Relationship Type="http://schemas.openxmlformats.org/officeDocument/2006/relationships/slide" Target="/ppt/slides/slide23.xml" Id="R562a497f5ed1400d" /><Relationship Type="http://schemas.openxmlformats.org/officeDocument/2006/relationships/slide" Target="/ppt/slides/slide24.xml" Id="R8a32e1ec1f124391" /><Relationship Type="http://schemas.openxmlformats.org/officeDocument/2006/relationships/slide" Target="/ppt/slides/slide25.xml" Id="R969d7707ff034664" /><Relationship Type="http://schemas.openxmlformats.org/officeDocument/2006/relationships/slide" Target="/ppt/slides/slide26.xml" Id="R6f714804d5bd4801" /><Relationship Type="http://schemas.openxmlformats.org/officeDocument/2006/relationships/slide" Target="/ppt/slides/slide27.xml" Id="R5fc30aa9f81b4e05" /><Relationship Type="http://schemas.openxmlformats.org/officeDocument/2006/relationships/slide" Target="/ppt/slides/slide28.xml" Id="Rbd11670bfc0b46a3" /><Relationship Type="http://schemas.openxmlformats.org/officeDocument/2006/relationships/slide" Target="/ppt/slides/slide29.xml" Id="R2b90bf1276fe4735" /><Relationship Type="http://schemas.openxmlformats.org/officeDocument/2006/relationships/slide" Target="/ppt/slides/slide30.xml" Id="Ra82e9f5104f34f3c" /><Relationship Type="http://schemas.openxmlformats.org/officeDocument/2006/relationships/slide" Target="/ppt/slides/slide31.xml" Id="R513896e4c35640e7" /><Relationship Type="http://schemas.openxmlformats.org/officeDocument/2006/relationships/slide" Target="/ppt/slides/slide32.xml" Id="R264020a819be4927" /><Relationship Type="http://schemas.openxmlformats.org/officeDocument/2006/relationships/slide" Target="/ppt/slides/slide33.xml" Id="Rd46916cbe44f4137" /><Relationship Type="http://schemas.openxmlformats.org/officeDocument/2006/relationships/slide" Target="/ppt/slides/slide34.xml" Id="R672bf054fe7644d3" /><Relationship Type="http://schemas.openxmlformats.org/officeDocument/2006/relationships/slide" Target="/ppt/slides/slide35.xml" Id="R72e9e614db854623" /><Relationship Type="http://schemas.openxmlformats.org/officeDocument/2006/relationships/slide" Target="/ppt/slides/slide36.xml" Id="Rc88911c1d9774160" /><Relationship Type="http://schemas.openxmlformats.org/officeDocument/2006/relationships/slide" Target="/ppt/slides/slide37.xml" Id="Re25dd343ee424084" /><Relationship Type="http://schemas.openxmlformats.org/officeDocument/2006/relationships/slide" Target="/ppt/slides/slide38.xml" Id="R1dc2dae5e8f844f1" /></Relationships>
</file>

<file path=ppt/slideLayouts/_rels/slideLayout1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a8161fb1823e4de1" /></Relationships>
</file>

<file path=ppt/slideLayouts/_rels/slideLayout2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f9b0a3eaed494364" /></Relationships>
</file>

<file path=ppt/slideLayouts/_rels/slideLayout3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29e386cf11f846e5" /></Relationships>
</file>

<file path=ppt/slideLayouts/_rels/slideLayout4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229503c44efe4d5b" /></Relationships>
</file>

<file path=ppt/slideLayouts/_rels/slideLayout5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cfe8727abe094301" /></Relationships>
</file>

<file path=ppt/slideLayouts/_rels/slideLayout6.xml.rels><?xml version='1.0' encoding='utf-8'?>
<Relationships xmlns="http://schemas.openxmlformats.org/package/2006/relationships"><Relationship Type="http://schemas.openxmlformats.org/officeDocument/2006/relationships/slideMaster" Target="/ppt/slideMasters/slideMaster1.xml" Id="R1c6a0671aa134d7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9E0F87A-0B1C-465E-AE79-AAC6CA0785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828800" y="3886200"/>
            <a:ext cx="146304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7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F067EFB-BF50-476A-8016-1624442C4D6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743200" y="5657850"/>
            <a:ext cx="12801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E92F709-D066-4EA1-9B64-C383A1DC3B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828800" y="4286250"/>
            <a:ext cx="146304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B4E027B4-9B36-466D-BCE2-B1E8F0F03A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800100"/>
            <a:ext cx="162306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5037864-BB9E-4402-AC18-8501B75176E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8700" y="2857500"/>
            <a:ext cx="16230600" cy="640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00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257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14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717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628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086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543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000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7C2991B-FED9-4AAF-A86C-B6F0C8E33CE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800100"/>
            <a:ext cx="162306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2D664F2-C957-45A3-AD01-90267AF470B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8700" y="2857500"/>
            <a:ext cx="7543800" cy="640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00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257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14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717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628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086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543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000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F2495BA2-DABD-4A52-A3F8-6B8226BFF8B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9715500" y="2857500"/>
            <a:ext cx="7543800" cy="640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00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257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14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717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628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086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543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000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1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1DDBF32-A482-4496-A415-67D871F00FA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28700" y="800100"/>
            <a:ext cx="162306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9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C6E100D-5ADF-4710-A134-FC116EFDB2F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028700" y="2857500"/>
            <a:ext cx="7543800" cy="6400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342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800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257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714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21717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6289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30861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5433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4000500" indent="-342900" algn="l">
              <a:lnSpc>
                <a:spcPct val="110000"/>
              </a:lnSpc>
              <a:spcBef>
                <a:spcPts val="0"/>
              </a:spcBef>
              <a:spcAft>
                <a:spcPts val="1800"/>
              </a:spcAft>
              <a:buChar char="•"/>
              <a:defRPr sz="337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?>
<Relationships xmlns="http://schemas.openxmlformats.org/package/2006/relationships"><Relationship Type="http://schemas.openxmlformats.org/officeDocument/2006/relationships/theme" Target="/ppt/slideMasters/theme/theme2.xml" Id="R9f6f89371ab546ed" /><Relationship Type="http://schemas.openxmlformats.org/officeDocument/2006/relationships/slideLayout" Target="/ppt/slideLayouts/slideLayout1.xml" Id="R83d96d7bc9d24f11" /><Relationship Type="http://schemas.openxmlformats.org/officeDocument/2006/relationships/slideLayout" Target="/ppt/slideLayouts/slideLayout2.xml" Id="R29268edb971d4b17" /><Relationship Type="http://schemas.openxmlformats.org/officeDocument/2006/relationships/slideLayout" Target="/ppt/slideLayouts/slideLayout3.xml" Id="Rb82c3e3fb1fe4252" /><Relationship Type="http://schemas.openxmlformats.org/officeDocument/2006/relationships/slideLayout" Target="/ppt/slideLayouts/slideLayout4.xml" Id="Rb699bfb0d8f94970" /><Relationship Type="http://schemas.openxmlformats.org/officeDocument/2006/relationships/slideLayout" Target="/ppt/slideLayouts/slideLayout5.xml" Id="R3c16d14b5a094f37" /><Relationship Type="http://schemas.openxmlformats.org/officeDocument/2006/relationships/slideLayout" Target="/ppt/slideLayouts/slideLayout6.xml" Id="Rcf0e81d223d74ae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3d96d7bc9d24f11"/>
    <p:sldLayoutId xmlns:r="http://schemas.openxmlformats.org/officeDocument/2006/relationships" id="2147483650" r:id="R29268edb971d4b17"/>
    <p:sldLayoutId xmlns:r="http://schemas.openxmlformats.org/officeDocument/2006/relationships" id="2147483651" r:id="Rb82c3e3fb1fe4252"/>
    <p:sldLayoutId xmlns:r="http://schemas.openxmlformats.org/officeDocument/2006/relationships" id="2147483652" r:id="Rb699bfb0d8f94970"/>
    <p:sldLayoutId xmlns:r="http://schemas.openxmlformats.org/officeDocument/2006/relationships" id="2147483653" r:id="R3c16d14b5a094f37"/>
    <p:sldLayoutId xmlns:r="http://schemas.openxmlformats.org/officeDocument/2006/relationships" id="2147483654" r:id="Rcf0e81d223d74ae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341da0eff2414671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9900fdce25c949ff" 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4fa4390c81ad4e5c" 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d2b1397d71d14b77" 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f132493def1e413d" 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de0198c34564482c" 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f5aaa425cb974958" /></Relationships>
</file>

<file path=ppt/slides/_rels/slide8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a256396840cc451f" /></Relationships>
</file>

<file path=ppt/slides/_rels/slide9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31ab2ca6f7c24322" /></Relationships>
</file>

<file path=ppt/slides/_rels/slide10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0aaf3203443b469c" /></Relationships>
</file>

<file path=ppt/slides/_rels/slide1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f1a6dc3fa70e4226" /><Relationship Type="http://schemas.openxmlformats.org/officeDocument/2006/relationships/image" Target="/ppt/media/image.jpeg" Id="Ra3d9e46ca9b84060" /></Relationships>
</file>

<file path=ppt/slides/_rels/slide1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0ed20bbe16384b5d" /></Relationships>
</file>

<file path=ppt/slides/_rels/slide13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e9ac53d815574495" /></Relationships>
</file>

<file path=ppt/slides/_rels/slide1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85adeb1ddfa74c32" /></Relationships>
</file>

<file path=ppt/slides/_rels/slide15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176b17c8270949e2" /></Relationships>
</file>

<file path=ppt/slides/_rels/slide16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f7e6dbbbbd2f4462" /></Relationships>
</file>

<file path=ppt/slides/_rels/slide17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124605aa53d04159" /></Relationships>
</file>

<file path=ppt/slides/_rels/slide18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936e43a33a42430f" /></Relationships>
</file>

<file path=ppt/slides/_rels/slide19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a39b65f551244030" /></Relationships>
</file>

<file path=ppt/slides/_rels/slide20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1527abb60ccc465b" /></Relationships>
</file>

<file path=ppt/slides/_rels/slide2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b8bd838ac99d42ae" /></Relationships>
</file>

<file path=ppt/slides/_rels/slide2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3c18cebdce7940ec" /></Relationships>
</file>

<file path=ppt/slides/_rels/slide23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4fa2ed72acd04f99" /></Relationships>
</file>

<file path=ppt/slides/_rels/slide2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1b458dc69bfc4ed4" /></Relationships>
</file>

<file path=ppt/slides/_rels/slide25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1aaa49ebd94846cb" /><Relationship Type="http://schemas.openxmlformats.org/officeDocument/2006/relationships/image" Target="/ppt/media/image.png" Id="R19a5f9c4dcc04ecf" /><Relationship Type="http://schemas.openxmlformats.org/officeDocument/2006/relationships/hyperlink" Target="https://kostina.online/projects/brassica-lab/" TargetMode="External" Id="R9e674fb0477b423c" /></Relationships>
</file>

<file path=ppt/slides/_rels/slide26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205837e95cc34cd4" /><Relationship Type="http://schemas.openxmlformats.org/officeDocument/2006/relationships/image" Target="/ppt/media/image2.png" Id="R89d0a42dc790460e" /><Relationship Type="http://schemas.openxmlformats.org/officeDocument/2006/relationships/hyperlink" Target="https://kostina.online/projects/noodle-lab/" TargetMode="External" Id="R57644b8843fe469f" /></Relationships>
</file>

<file path=ppt/slides/_rels/slide27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701cb54280834de5" /></Relationships>
</file>

<file path=ppt/slides/_rels/slide28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1902154546104545" /></Relationships>
</file>

<file path=ppt/slides/_rels/slide29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f8701a54fda64283" /></Relationships>
</file>

<file path=ppt/slides/_rels/slide30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5ae722355e634c42" /></Relationships>
</file>

<file path=ppt/slides/_rels/slide31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035025f8a79b4be6" /><Relationship Type="http://schemas.openxmlformats.org/officeDocument/2006/relationships/image" Target="/ppt/media/image3.png" Id="R32ce491050e9486b" /><Relationship Type="http://schemas.openxmlformats.org/officeDocument/2006/relationships/hyperlink" Target="https://kostina.online/speaking/future-gastronomy/" TargetMode="External" Id="R5a424aba40b143fa" /></Relationships>
</file>

<file path=ppt/slides/_rels/slide32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3b8b02dd1416468e" /></Relationships>
</file>

<file path=ppt/slides/_rels/slide33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66c0344fe93f4744" /></Relationships>
</file>

<file path=ppt/slides/_rels/slide34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2d30fd7f0ebb4b77" /></Relationships>
</file>

<file path=ppt/slides/_rels/slide35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73e5ab3de3bd4944" /></Relationships>
</file>

<file path=ppt/slides/_rels/slide36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975654e07f704997" /></Relationships>
</file>

<file path=ppt/slides/_rels/slide37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84ec71cb56474d33" /></Relationships>
</file>

<file path=ppt/slides/_rels/slide38.xml.rels><?xml version='1.0' encoding='utf-8'?>
<Relationships xmlns="http://schemas.openxmlformats.org/package/2006/relationships"><Relationship Type="http://schemas.openxmlformats.org/officeDocument/2006/relationships/slideLayout" Target="/ppt/slideLayouts/slideLayout6.xml" Id="Rcc939d78adf6410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ACDF4C-4146-483C-A399-11772C6F8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ИРИНА КОСТИНА · ВЫСТУПЛЕНИЕ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91A5CE-D776-427E-A082-EFC9E23B0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238375"/>
            <a:ext cx="1607820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Будущее гастрономии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D4651A-958D-4C99-BBB1-0B85F6AD2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905625"/>
            <a:ext cx="14954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9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Тренды, инновации, креативные подходы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95C70A-9F3A-4512-A022-0652D5A3C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4EB3B8-6820-4290-891F-C029B401E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1 / 31</a:t>
            </a:r>
          </a:p>
        </p:txBody>
      </p:sp>
    </p:spTree>
    <p:extLst>
      <p:ext uri="{BB962C8B-B14F-4D97-AF65-F5344CB8AC3E}">
        <p14:creationId xmlns:p14="http://schemas.microsoft.com/office/powerpoint/2010/main" val="19594766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E10A32-9366-497E-ACE3-2BFC1E170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РАБОЧИЕ ОПРЕДЕЛЕНИЯ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275D36-7ECE-4C6E-901E-99C57C380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Тренд и инновация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BC6FFD-0507-4F19-9A11-DEFB6C6CE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78486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Тренд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2CF936-B2EB-41A9-A444-F4F9FE90E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95875"/>
            <a:ext cx="78486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направление изменений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ED46D9-F829-4E87-8663-0F6ED4BC8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4000500"/>
            <a:ext cx="78486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Инновация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8840DD-F627-47A1-A1F7-6071DA052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5095875"/>
            <a:ext cx="78486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конкретное новое решение, которое можно проверить в работе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76D626-5636-43CF-AEDC-1A2F49FF9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828F8E-BF91-47EE-8D03-A3B646E56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2 / 31</a:t>
            </a:r>
          </a:p>
        </p:txBody>
      </p:sp>
    </p:spTree>
    <p:extLst>
      <p:ext uri="{BB962C8B-B14F-4D97-AF65-F5344CB8AC3E}">
        <p14:creationId xmlns:p14="http://schemas.microsoft.com/office/powerpoint/2010/main" val="175488054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236A7A-1ADA-421F-97CF-F23BA283E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ВОПРОС ЗАЛУ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FF4C7D-0B35-4BB1-8ABD-5112101D8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238375"/>
            <a:ext cx="1607820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Вспомните место, куда вам хочется вернуться поесть. Что вы вспомнили первым?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BBF222-8900-4AE1-B246-5A92B431E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C877AF-DE64-4091-8967-7A3AF622B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3 / 31</a:t>
            </a:r>
          </a:p>
        </p:txBody>
      </p:sp>
    </p:spTree>
    <p:extLst>
      <p:ext uri="{BB962C8B-B14F-4D97-AF65-F5344CB8AC3E}">
        <p14:creationId xmlns:p14="http://schemas.microsoft.com/office/powerpoint/2010/main" val="19901488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DBBAAF-3AF8-4213-B1CE-A5DCBB860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КАРТА РАЗГОВОРА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6F9C68-B03F-4298-903D-E8B8602A3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Четыре темы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E86B73-D3E0-4386-86A6-96CE49272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Локальность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E90323-15B2-4A97-8087-8CD8FEF29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сначала узнать место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1E5418-85A6-4252-B0C3-72DE8F8D5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Гастрономические впечатления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360059-C639-427F-BF77-8055F11C2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как гость выбирает и воспринимает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6139BE-261A-47D6-B719-A101E2E8E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Форматы и ресурсы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C052EA-E8C3-41AD-B80E-3A2D32D7D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партнёрства и отходы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36FDA6-3124-4742-A2AA-705B70B44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93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Технологии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B70A12-5642-42D2-A4AE-51F7951D7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93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вариант, прогноз, действие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1740DA-D032-4096-8E4A-FAD75AD44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CD2875-15D1-4A25-AF28-C00FECAA2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4 / 31</a:t>
            </a:r>
          </a:p>
        </p:txBody>
      </p:sp>
    </p:spTree>
    <p:extLst>
      <p:ext uri="{BB962C8B-B14F-4D97-AF65-F5344CB8AC3E}">
        <p14:creationId xmlns:p14="http://schemas.microsoft.com/office/powerpoint/2010/main" val="196008392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DF5523-E963-40E1-BF02-7685A4E96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ГЛАВНЫЙ ВОПРОС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399C46-9FB8-4629-AC14-ACE33EB84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238375"/>
            <a:ext cx="1607820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Что меняется для гостя и команды, когда мы называем решение новым?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B6C612-0220-4ACC-B022-CCF4376D5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CD884E-541C-47F1-B98D-B95150B9B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5 / 31</a:t>
            </a:r>
          </a:p>
        </p:txBody>
      </p:sp>
    </p:spTree>
    <p:extLst>
      <p:ext uri="{BB962C8B-B14F-4D97-AF65-F5344CB8AC3E}">
        <p14:creationId xmlns:p14="http://schemas.microsoft.com/office/powerpoint/2010/main" val="78738261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32619E-D91E-4E14-B11F-58AE99FD9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ОПИСАНИЕ ПРОЕКТА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F620FB-E0CB-4A16-B427-8D2C4D7C7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Tunguska, Красноярск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F14A7B-E149-4D5E-9D9F-3E26CAFF6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РЕШЕНИЕ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2D692E-D41C-45A4-91E5-5C0BD356C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Современная сибирская кухня на местных продуктах и традициях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966EA7-454F-4205-98FC-8D557A13B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СВЯЗЬ С КУЛЬТУРОЙ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17DA18-80BE-48C8-86BA-FDC28D162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Сохранить местные продукты, традиции и характер территории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D4A45B-C5E4-4A44-8AFF-8E64312EB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096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НОВОЕ БЛЮДО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65E0F60-F2D9-4E56-ABB2-E2AEFDB74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667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Предложить гостю современный вкус, который интересно попробовать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92965C-429A-4714-AAB9-E566DC81C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Источник: tunguskarestaurant.ru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46E70C-42B8-4AB9-9954-61A69BD9F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6 / 31</a:t>
            </a:r>
          </a:p>
        </p:txBody>
      </p:sp>
    </p:spTree>
    <p:extLst>
      <p:ext uri="{BB962C8B-B14F-4D97-AF65-F5344CB8AC3E}">
        <p14:creationId xmlns:p14="http://schemas.microsoft.com/office/powerpoint/2010/main" val="17293512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FD91D2-DA49-4AF1-BEA1-8C9ED961B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ОПИСАНИЕ ПРОЕКТА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7B0BDE-1660-4100-A184-8B721E165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Mater Iniciativa, Перу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77D317-FC75-42F3-87AD-A597F1459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КОМАНДА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220EC0-1D16-4599-B2F2-A5074BD04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Исследует биоразнообразие, культуру, продукты и гастрономические традиции Перу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45ACAC-94FB-4B12-989B-A5AD159C3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СОВМЕСТНАЯ РАБОТА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398CAA-85B2-463E-B13B-AE9D30F08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Работает с фермерами и традиционными знаниями коренных народов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72C881-E9E4-4418-A45A-EA20B450F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096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МАТЕРИАЛ ИССЛЕДОВАНИЯ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24668C-021E-4779-9EE7-1B218883C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667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Редкие растения, корнеплоды и фрукты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A3B7AF-ABBF-4F05-90F7-1AD6469D8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Источник: materiniciativa.com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B824B6-4EE2-4309-BFDF-4E85C6F6D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7 / 31</a:t>
            </a:r>
          </a:p>
        </p:txBody>
      </p:sp>
    </p:spTree>
    <p:extLst>
      <p:ext uri="{BB962C8B-B14F-4D97-AF65-F5344CB8AC3E}">
        <p14:creationId xmlns:p14="http://schemas.microsoft.com/office/powerpoint/2010/main" val="2922996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22E62B-3525-4FC1-B6E1-B6F8A9CAA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ОПИСАНИЕ ПРОЕКТА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154268-2BE0-4B09-A9F8-449AA0F42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Ark of Taste, Slow Food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6EC7A7-CE4B-4F2F-9E82-FAA0C7394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ЧТО ЭТО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686754-4A48-44E5-BF0A-2C1EAA55B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Каталог традиционных продуктов и производств под угрозой исчезновения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A9720C-4A89-4118-A2C6-DCF8F9C45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ОГОВОРКА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43D157-DB2B-4C4B-9498-98F9A09D6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Для некоторых исчезающих диких видов правильнее сократить потребление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9B0B66-66DF-4E46-8F84-7A266AC9C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096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ВОПРОС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339D0A-28AE-42DC-BFAC-4D37407B3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667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Что именно мы поддерживаем своим выбором?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8FAD7D-95EA-4BD6-B948-D465B05E2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Источник: fondazioneslowfood.com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B379F9-376A-4415-8D92-47271F1F6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8 / 31</a:t>
            </a:r>
          </a:p>
        </p:txBody>
      </p:sp>
    </p:spTree>
    <p:extLst>
      <p:ext uri="{BB962C8B-B14F-4D97-AF65-F5344CB8AC3E}">
        <p14:creationId xmlns:p14="http://schemas.microsoft.com/office/powerpoint/2010/main" val="139680829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5A4271-7AF2-400E-AA70-A36D09A2C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ПРОФЕССИОНАЛЬНЫЕ ВОПРОСЫ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E4DE03-AA49-4F0E-88BD-4029490B5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Местный продукт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8E68D9-E10C-4BCD-9303-D5A5D0FF2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Сезон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38DB5F-FAF9-477A-80DC-3EE6B9B48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когда продукт есть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DA4850-67D4-403B-A752-E33EF97C2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Объём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6B8369-A6E4-431C-BDBC-936A37ED1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сколько можно получить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A116CC-5186-4DA5-8BCB-23ECE32C7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Качество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918DAD-C155-4FFB-86A1-7C63E6576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какой будет партия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B61A09-DF88-4013-A1D1-7DFDD102E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CCA760-1DF8-4CEC-8EE4-5359785CF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9 / 31</a:t>
            </a:r>
          </a:p>
        </p:txBody>
      </p:sp>
    </p:spTree>
    <p:extLst>
      <p:ext uri="{BB962C8B-B14F-4D97-AF65-F5344CB8AC3E}">
        <p14:creationId xmlns:p14="http://schemas.microsoft.com/office/powerpoint/2010/main" val="199793338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6E3114-B347-4159-9830-466FD4647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ПЕРЕД ГАСТРОНОМИЧЕСКИМ СОБЫТИЕМ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5A8E34-C788-4B22-A175-50D794F5E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Разговор шефа с фермером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3EF019-A0B2-4E07-BB25-335CC92DE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1986F1-DD20-48E8-84E6-358E170D7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Что производится рядом?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14122B-C3B5-419B-A100-24E48FDAC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404F0F-0D95-42B5-BE34-E79929E35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000500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У кого можно научиться?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0F1BF0-D5BE-4C11-966F-995CE54B3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A120B7-26C0-4D28-A801-8AEDFE2FA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4000500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Какая история стоит за продуктом?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1F48B9-EBC1-45CE-AED9-918DDDEF5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93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5B36F0-8C2B-42E9-8C44-CD7B58E46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9300" y="4000500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Что изменится для гостя?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55804E-B976-4E61-A042-3625E672C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9C4678-66F0-4913-A527-719E1DC95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10 / 31</a:t>
            </a:r>
          </a:p>
        </p:txBody>
      </p:sp>
    </p:spTree>
    <p:extLst>
      <p:ext uri="{BB962C8B-B14F-4D97-AF65-F5344CB8AC3E}">
        <p14:creationId xmlns:p14="http://schemas.microsoft.com/office/powerpoint/2010/main" val="154505854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953200-6F8F-43CB-8699-E7BA36123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ПОДАЧА И ВОСПРИЯТИЕ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627244-3D2E-47CB-AC65-A6A7A87C9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Гастрономия впечатлений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9774F8-3C5B-4B16-A53B-DC3FC5F2D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714625"/>
            <a:ext cx="160782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22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22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22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22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22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22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22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22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22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22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22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225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Осмысленное восприятие, а не просто эффектная подача</a:t>
            </a:r>
          </a:p>
        </p:txBody>
      </p:sp>
      <p:pic>
        <p:nvPic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0B1795-A89C-49E5-91D8-D44D54867EC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d9e46ca9b84060"/>
          <a:stretch xmlns:a="http://schemas.openxmlformats.org/drawingml/2006/main"/>
        </p:blipFill>
        <p:spPr>
          <a:xfrm xmlns:a="http://schemas.openxmlformats.org/drawingml/2006/main">
            <a:off x="4275667" y="3714750"/>
            <a:ext cx="9736667" cy="547687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8E8602-8133-4C7D-86AB-DBFCE8E2D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Источник: Michel и др., 2014 · Иллюстрация Runway, не фото эксперимента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F6468F-6C0A-4625-B5EE-30E548CF6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11 / 31</a:t>
            </a:r>
          </a:p>
        </p:txBody>
      </p:sp>
    </p:spTree>
    <p:extLst>
      <p:ext uri="{BB962C8B-B14F-4D97-AF65-F5344CB8AC3E}">
        <p14:creationId xmlns:p14="http://schemas.microsoft.com/office/powerpoint/2010/main" val="1014045230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78529F-AF32-42D7-9D5D-985EAADFB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ГОСТЬ ВЫБИРАЕТ ВКУС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1DFEA8-B120-470E-97DD-B6965EA28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Креативный подход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96BFB6-6D57-48BC-AAD3-BDB332A45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78486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Впечатление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A3820F-EF9B-40C7-88F5-3FAA6E7C1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95875"/>
            <a:ext cx="78486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Какое впечатление мы создаём?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8F0281-6A6B-4A7E-9360-736E33D8C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4000500"/>
            <a:ext cx="78486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Повторяемость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619673-4E7F-47EB-8610-2DE6E04FA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5095875"/>
            <a:ext cx="78486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Можем ли мы создавать его стабильно?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B35C66-71D7-47CC-800C-6215DAC82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4C4F37-2810-40AE-A555-A3D504BD0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12 / 31</a:t>
            </a:r>
          </a:p>
        </p:txBody>
      </p:sp>
    </p:spTree>
    <p:extLst>
      <p:ext uri="{BB962C8B-B14F-4D97-AF65-F5344CB8AC3E}">
        <p14:creationId xmlns:p14="http://schemas.microsoft.com/office/powerpoint/2010/main" val="12374394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C1A078-CE41-4630-9ED0-FB27E622A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ПРЕДЛОЖЕНИЕ · КОСТИНА ОНЛАЙН, 2026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822C87-5B35-4CDD-9AD3-17F8DD26D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Шеф и гость: гастрономическое впечатление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D869994-3A76-4ABD-B6C2-EB11198ED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Две версии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0BB353-B7D8-42B7-94FF-6A2A29E48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одного блюда — обе авторские решения шефа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C2EA7F-086B-47E8-90C1-1ED06AA65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Просто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B53751-E10A-4061-B44B-DB8E4107B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объяснить различие без терминов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899B32-F379-4D09-A096-E13DEC569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Не выбирать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435E4C-038A-4D27-9B80-DADF08729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можно довериться кухне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EAA5C2-DE10-432F-AB31-C2321F3FD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93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Проверка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8597B1-29C8-4282-9B5B-6E18CEFD1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93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понятно ли, не перепутали ли, захотелось ли вернуться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BF08B4-AEA7-416E-84EE-48548CE1E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B9AC6D-C998-4320-8DED-A2CB96220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13 / 31</a:t>
            </a:r>
          </a:p>
        </p:txBody>
      </p:sp>
    </p:spTree>
    <p:extLst>
      <p:ext uri="{BB962C8B-B14F-4D97-AF65-F5344CB8AC3E}">
        <p14:creationId xmlns:p14="http://schemas.microsoft.com/office/powerpoint/2010/main" val="107536152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845933-9AAA-48A4-BC54-A46D3AE54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ОПИСАНИЕ ПРОЕКТА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1B264B-79F0-4439-AB05-B6F41F8C6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Alchemist, Копенгаген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F800FB-A942-4A9C-B4F5-F722DC4AA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РЕШЕНИЕ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5D9F25-2039-4960-8432-5AA1309D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Гастрономия в связи с искусством, театром, наукой и дизайном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72CE07-DDCC-443F-82A0-6855F2C88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ВПЕЧАТЛЕНИЕ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BEFB3B-CA7C-45DF-9C6C-BEBE2A881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Количество эффектов само по себе не делает впечатление сильнее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C257D5-D20E-4C25-B97F-6FEDC8A21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096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СМЫСЛ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E3B03D-A25E-40A3-983F-9AAD185DE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667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Всё происходящее связано и поддерживает одну идею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1AAEA7-A1BD-4968-902A-BF124CC13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Источник: alchemist.dk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521499-8FB0-449D-BB5D-91D18690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14 / 31</a:t>
            </a:r>
          </a:p>
        </p:txBody>
      </p:sp>
    </p:spTree>
    <p:extLst>
      <p:ext uri="{BB962C8B-B14F-4D97-AF65-F5344CB8AC3E}">
        <p14:creationId xmlns:p14="http://schemas.microsoft.com/office/powerpoint/2010/main" val="86049891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B5CFE2-7E5E-4599-804B-083C5F97C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ИЗ НАШЕЙ ПРАКТИКИ · КОСТИНА ОНЛАЙН, 2025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9AD9B8-20FB-48F9-81B9-609E23FAB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238375"/>
            <a:ext cx="16078200" cy="400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103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Фартуки с буквами: когда сотрудники выстраивались вместе, складывалось поздравление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F7C01A-8D5E-4F97-A9E7-38483A3CD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905625"/>
            <a:ext cx="1495425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9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9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Форма персонала стала частью действия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E0D0DB-ACEE-4864-A916-9A3C334FF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2566FA-273F-4FF9-BE6C-058F462C0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15 / 31</a:t>
            </a:r>
          </a:p>
        </p:txBody>
      </p:sp>
    </p:spTree>
    <p:extLst>
      <p:ext uri="{BB962C8B-B14F-4D97-AF65-F5344CB8AC3E}">
        <p14:creationId xmlns:p14="http://schemas.microsoft.com/office/powerpoint/2010/main" val="52422268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FE3AA0-B032-4D5B-90E6-32B0D15F4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ПРОЕКТ НАШЕЙ КОМАНДЫ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E1CCB1-EF63-4F79-9868-D5437914F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Паэлья и танец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FCC66A-E8BB-4C4D-80CD-0CFA772EE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ЧТО БЫЛО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B09E1F-6BE1-44DD-9175-44FB1A13D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Подача большой паэльи сопровождалась танцем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F1B705-FAE3-47AC-8477-C181327BA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КТО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E9270E-A7B5-4256-9A49-51075E83E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Официанты помогали артистке, повара вывозили блюдо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404ACF2-7B59-4AEC-A0A8-460589239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096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ПРИНЦИП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626BBF-2506-40C0-984C-22E63CBDC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667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Блюдо поддерживает тему вечера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FD0E1B-573E-406A-8688-68B1E2345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Источник: Костина онлайн, 2025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DBB5EB-BD75-4FEA-9E26-32FDB50E4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16 / 31</a:t>
            </a:r>
          </a:p>
        </p:txBody>
      </p:sp>
    </p:spTree>
    <p:extLst>
      <p:ext uri="{BB962C8B-B14F-4D97-AF65-F5344CB8AC3E}">
        <p14:creationId xmlns:p14="http://schemas.microsoft.com/office/powerpoint/2010/main" val="35941848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483710-7103-4685-961A-82F45C3A1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ПРОФЕССИОНАЛЬНАЯ РАМКА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C7F49A-D53D-4ED2-9C89-693B0255A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Общий принцип гастрономического впечатления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6D2370-3DF0-41A2-A6EA-85B361988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160782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Alchemist, фартуки, паэлья: сервис, драматургия и гастрономия существуют вместе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EAFC26-0BE8-4E3C-B738-248178C56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191125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Сервис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4E1139-1DD9-4A6B-BB26-FEAD80E10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286500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Продумать путь гостя и работу команды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73124D-11F5-4E2A-951E-1F4EB83B8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191125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Драматургия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A17F95-960D-46D2-ADF5-C3D11A433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6286500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Связать начало, действие и завершение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831C38-E9D8-4A95-A2CE-D5C852F5D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5191125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Гастрономия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65444B-1B35-4141-8477-C0B7E2E34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6286500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Сделать блюдо частью общего замысла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27DE3B-826D-4392-A34B-DCD4EBFA1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2A061D-38AA-4166-AE88-D0ED95538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17 / 31</a:t>
            </a:r>
          </a:p>
        </p:txBody>
      </p:sp>
    </p:spTree>
    <p:extLst>
      <p:ext uri="{BB962C8B-B14F-4D97-AF65-F5344CB8AC3E}">
        <p14:creationId xmlns:p14="http://schemas.microsoft.com/office/powerpoint/2010/main" val="58170273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D1B754-4873-4956-8CDB-D7A30E6E0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ОПИСАНИЕ ПРОЕКТА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6E9C31-E753-449F-81FC-022E368FC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noma: соковое сопровождение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49E6C4-F634-4DBA-ABF6-71577340B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ЧТО ЕСТЬ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7BA5A0-69D6-45C3-B5D8-7501CB9CD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Отдельное соковое сопровождение рядом с винным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3B0A0C-04CF-43D1-8D6E-9FCE40379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ПРОБА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7C4719-B13F-4DCB-8B19-42C788B82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Одна пара блюда и напитка: сначала отдельно, потом вместе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2EF5BB-790E-4D68-83E9-F6A19EE09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096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ВОПРОС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9E298D-0AFF-44D8-B9C8-63D2EB835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667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Хочется ли вернуться к блюду?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D3670A-9D92-4AC5-849A-14CB23AD7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Источник: noma.dk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2DD07A-78E7-47B9-9B35-FB9218F36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18 / 31</a:t>
            </a:r>
          </a:p>
        </p:txBody>
      </p:sp>
    </p:spTree>
    <p:extLst>
      <p:ext uri="{BB962C8B-B14F-4D97-AF65-F5344CB8AC3E}">
        <p14:creationId xmlns:p14="http://schemas.microsoft.com/office/powerpoint/2010/main" val="73514015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0F46B3-CD15-4167-A03F-60EFB4EC0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ОПИСАНИЕ ПРОЕКТА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B4CA63-E0B2-4207-BEBF-8F1D93995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WE ARE ONA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93D392E-28D2-4CB3-BF07-39087022A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РЕШЕНИЕ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439489-C1B7-43F7-98E8-3B7E6946A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Временные гастрономические события с сетью творческих партнёров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D5751A-EBA1-4C0D-A4F1-75658813D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ЦЕННОСТЬ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5DB522-7625-4B67-80D3-23531A96A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Несколько профессиональных команд собирают один результат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36AA05-2836-41CB-A5ED-C1BB597FF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096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ИДЕЯ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94032C-072A-4FFB-8A47-B6B885CFA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667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Не всё нужно делать внутри одной команды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D93F81-B034-44F5-B759-FC8F7CA96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Источник: weareona.co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198D8F-767E-464F-8036-5594CE9B0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19 / 31</a:t>
            </a:r>
          </a:p>
        </p:txBody>
      </p:sp>
    </p:spTree>
    <p:extLst>
      <p:ext uri="{BB962C8B-B14F-4D97-AF65-F5344CB8AC3E}">
        <p14:creationId xmlns:p14="http://schemas.microsoft.com/office/powerpoint/2010/main" val="147597382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721B8E-A2EE-4744-A3DF-E9FE066D5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ЛИЧНЫЙ КЕЙС ИРИНЫ КОСТИНОЙ · ПРОИЗВОДСТВЕННАЯ ИННОВАЦИЯ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F08EE0-19B1-4CA4-A9AF-B071C32FA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Новая модель: Novikov Group Catering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2CF83E-DC9C-47D9-9C7F-7F7DA51C4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160782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3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Закрытие dark kitchen и переход к работе в холдинге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0A8477-6566-43F7-8A2A-22B066858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191125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Доступ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637D9E-2449-4CDB-AAF0-B2FADF012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286500"/>
            <a:ext cx="37338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Координация нескольких кухонь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7C5EAC-5D0C-4753-B5C7-0B2FC05D9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5191125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Загрузка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EC2B29-ECC4-4F46-A7E5-5D03A4044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6286500"/>
            <a:ext cx="37338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Распределение ресурсов между участниками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C2A327-6481-4F2E-B524-F690B693B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5191125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Передача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958720-369B-46AE-BAD1-C5A45D651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6286500"/>
            <a:ext cx="37338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Ответственные за готовность и передачу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12C9E9-C1A7-4E95-9EB5-62C27A4E0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9300" y="5191125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Итог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5D52CE-1F34-450D-A5C5-4BF4E6624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9300" y="6286500"/>
            <a:ext cx="37338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Кто принимает результат целиком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719DEB-B4D0-46B9-AF23-1A3EDE51B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8096250"/>
            <a:ext cx="16078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6C4B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A43E17-155E-4D2E-A11E-FD3E3420D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8286750"/>
            <a:ext cx="160782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7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27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27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27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27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27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27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27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27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27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7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27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Профессиональный вывод: меняется не только бухгалтерия, но и распределение ответственности. Управленческий урок: когда условия меняются, приходится расставаться со старой моделью.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9D9304-3368-4E42-A820-023700D8B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8395E9-8501-4987-B1DB-1DA4FBF09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20 / 31</a:t>
            </a:r>
          </a:p>
        </p:txBody>
      </p:sp>
    </p:spTree>
    <p:extLst>
      <p:ext uri="{BB962C8B-B14F-4D97-AF65-F5344CB8AC3E}">
        <p14:creationId xmlns:p14="http://schemas.microsoft.com/office/powerpoint/2010/main" val="123704151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D6DD0D-A8EA-4D75-975C-60DC32330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ОЦЕНКА UNEP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3808D6-6FA4-4CC6-A7E3-0D8B9E69E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Пищевые отходы: сначала причины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0D4090-736B-4C5B-9049-8145EFC4B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1,05 млрд 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69807D-2551-4A63-9C68-8C234CE69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пищевых отходов в 2022 году, включая несъедобные части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85695C-2E5A-45EC-ABD0-7CE4CCCC3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28%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7BD8A5-D7A6-4A10-9B37-A9CD33FA8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пришлось на общественное питание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EA977E-A152-4CCF-811E-781E868EC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Причины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6E42DB-B36B-472F-AF43-48979E971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обработка, испорченная заготовка, непроданное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E2E12F-6771-4D1E-97F1-C34CCC167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Источник: UNEP, 2024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FEA9D6-A4F7-4070-ACD4-89317E62F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21 / 31</a:t>
            </a:r>
          </a:p>
        </p:txBody>
      </p:sp>
    </p:spTree>
    <p:extLst>
      <p:ext uri="{BB962C8B-B14F-4D97-AF65-F5344CB8AC3E}">
        <p14:creationId xmlns:p14="http://schemas.microsoft.com/office/powerpoint/2010/main" val="27120898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EC0DD0-B007-4D54-A29F-A6C17CB6D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ОПИСАНИЯ ПРОЕКТОВ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594A99-E1A3-4F01-A9D6-DA869EC62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Предотвратить или продать излишек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93EDD5-5DE5-4297-8B15-1D63CB1CE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Nolla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6C1037-9F70-41F5-98C2-16F4F0CA7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предотвращение отходов: закупки, упаковка, ресурсы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F72A5D-45E3-425D-A258-8FC097BB1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Too Good To Go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D9BC7F-2E3E-4F7B-ABD8-B8EA749DA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наборы непроданной еды через приложение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74790A-32C0-435D-BFE0-D493F357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Разница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FA916-F7A9-485C-A8C6-AB76E4F52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продажа излишка не отвечает, зачем приготовили столько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E8F154-B778-4DC4-8D2F-FD4C6FB8A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Источник: restaurantnolla.com; toogoodtogo.com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963355-8A06-4A82-9C7F-E1E35983E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22 / 31</a:t>
            </a:r>
          </a:p>
        </p:txBody>
      </p:sp>
    </p:spTree>
    <p:extLst>
      <p:ext uri="{BB962C8B-B14F-4D97-AF65-F5344CB8AC3E}">
        <p14:creationId xmlns:p14="http://schemas.microsoft.com/office/powerpoint/2010/main" val="125314691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62C83A-82AB-42B4-B9A5-3E7C253A4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ТЕХНОЛОГИИ ИСКУССТВЕННОГО ИНТЕЛЛЕКТА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6CFF15-7B90-42AF-B1C1-96C4D37B6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ИИ: генерация, прогноз, действие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104C89-E714-4C2D-BBD6-29585065935C}"/>
              </a:ext>
            </a:extLst>
          </p:cNvPr>
          <p:cNvGraphicFramePr/>
          <p:nvPr/>
        </p:nvGraphicFramePr>
        <p:xfrm>
          <a:off xmlns:a="http://schemas.openxmlformats.org/drawingml/2006/main" x="1104900" y="3429000"/>
          <a:ext xmlns:a="http://schemas.openxmlformats.org/drawingml/2006/main" cx="16078200" cy="5143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48000"/>
                <a:gridCol w="3714750"/>
                <a:gridCol w="4095750"/>
                <a:gridCol w="5219700"/>
              </a:tblGrid>
              <a:tr h="1285875">
                <a:tc>
                  <a:txBody>
                    <a:bodyPr lIns="152400" tIns="152400" rIns="152400" bIns="152400"/>
                    <a:lstStyle/>
                    <a:p>
                      <a:r>
                        <a:rPr sz="2250" b="1">
                          <a:solidFill>
                            <a:srgbClr val="242522"/>
                          </a:solidFill>
                          <a:latin typeface="Inter"/>
                          <a:ea typeface="Inter"/>
                          <a:cs typeface="Inter"/>
                        </a:rPr>
                        <a:t>Задача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C4BB"/>
                      </a:solidFill>
                      <a:prstDash val="solid"/>
                    </a:lnL>
                    <a:lnR w="9525">
                      <a:solidFill>
                        <a:srgbClr val="C6C4BB"/>
                      </a:solidFill>
                      <a:prstDash val="solid"/>
                    </a:lnR>
                    <a:lnT w="9525">
                      <a:solidFill>
                        <a:srgbClr val="C6C4BB"/>
                      </a:solidFill>
                      <a:prstDash val="solid"/>
                    </a:lnT>
                    <a:lnB w="9525">
                      <a:solidFill>
                        <a:srgbClr val="C6C4BB"/>
                      </a:solidFill>
                      <a:prstDash val="solid"/>
                    </a:lnB>
                    <a:solidFill>
                      <a:srgbClr val="F0EDE5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250" b="1">
                          <a:solidFill>
                            <a:srgbClr val="242522"/>
                          </a:solidFill>
                          <a:latin typeface="Inter"/>
                          <a:ea typeface="Inter"/>
                          <a:cs typeface="Inter"/>
                        </a:rPr>
                        <a:t>На входе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C4BB"/>
                      </a:solidFill>
                      <a:prstDash val="solid"/>
                    </a:lnR>
                    <a:lnT w="9525">
                      <a:solidFill>
                        <a:srgbClr val="C6C4BB"/>
                      </a:solidFill>
                      <a:prstDash val="solid"/>
                    </a:lnT>
                    <a:lnB w="9525">
                      <a:solidFill>
                        <a:srgbClr val="C6C4BB"/>
                      </a:solidFill>
                      <a:prstDash val="solid"/>
                    </a:lnB>
                    <a:solidFill>
                      <a:srgbClr val="F0EDE5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250" b="1">
                          <a:solidFill>
                            <a:srgbClr val="242522"/>
                          </a:solidFill>
                          <a:latin typeface="Inter"/>
                          <a:ea typeface="Inter"/>
                          <a:cs typeface="Inter"/>
                        </a:rPr>
                        <a:t>На выходе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C4BB"/>
                      </a:solidFill>
                      <a:prstDash val="solid"/>
                    </a:lnR>
                    <a:lnT w="9525">
                      <a:solidFill>
                        <a:srgbClr val="C6C4BB"/>
                      </a:solidFill>
                      <a:prstDash val="solid"/>
                    </a:lnT>
                    <a:lnB w="9525">
                      <a:solidFill>
                        <a:srgbClr val="C6C4BB"/>
                      </a:solidFill>
                      <a:prstDash val="solid"/>
                    </a:lnB>
                    <a:solidFill>
                      <a:srgbClr val="F0EDE5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2250" b="1">
                          <a:solidFill>
                            <a:srgbClr val="242522"/>
                          </a:solidFill>
                          <a:latin typeface="Inter"/>
                          <a:ea typeface="Inter"/>
                          <a:cs typeface="Inter"/>
                        </a:rPr>
                        <a:t>Кто проверяет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C4BB"/>
                      </a:solidFill>
                      <a:prstDash val="solid"/>
                    </a:lnR>
                    <a:lnT w="9525">
                      <a:solidFill>
                        <a:srgbClr val="C6C4BB"/>
                      </a:solidFill>
                      <a:prstDash val="solid"/>
                    </a:lnT>
                    <a:lnB w="9525">
                      <a:solidFill>
                        <a:srgbClr val="C6C4BB"/>
                      </a:solidFill>
                      <a:prstDash val="solid"/>
                    </a:lnB>
                    <a:solidFill>
                      <a:srgbClr val="F0EDE5"/>
                    </a:solidFill>
                  </a:tcPr>
                </a:tc>
              </a:tr>
              <a:tr h="1285875">
                <a:tc>
                  <a:txBody>
                    <a:bodyPr lIns="152400" tIns="152400" rIns="152400" bIns="152400"/>
                    <a:lstStyle/>
                    <a:p>
                      <a:r>
                        <a:rPr sz="3150" b="1">
                          <a:solidFill>
                            <a:srgbClr val="242522"/>
                          </a:solidFill>
                          <a:latin typeface="Inter"/>
                          <a:ea typeface="Inter"/>
                          <a:cs typeface="Inter"/>
                        </a:rPr>
                        <a:t>Генерация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C4BB"/>
                      </a:solidFill>
                      <a:prstDash val="solid"/>
                    </a:lnL>
                    <a:lnR w="9525">
                      <a:solidFill>
                        <a:srgbClr val="C6C4BB"/>
                      </a:solidFill>
                      <a:prstDash val="solid"/>
                    </a:lnR>
                    <a:lnB w="9525">
                      <a:solidFill>
                        <a:srgbClr val="C6C4BB"/>
                      </a:solidFill>
                      <a:prstDash val="solid"/>
                    </a:lnB>
                    <a:solidFill>
                      <a:srgbClr val="F0EDE5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3150" b="0">
                          <a:solidFill>
                            <a:srgbClr val="242522"/>
                          </a:solidFill>
                          <a:latin typeface="Inter"/>
                          <a:ea typeface="Inter"/>
                          <a:cs typeface="Inter"/>
                        </a:rPr>
                        <a:t>бриф и ограничения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C4BB"/>
                      </a:solidFill>
                      <a:prstDash val="solid"/>
                    </a:lnR>
                    <a:lnB w="9525">
                      <a:solidFill>
                        <a:srgbClr val="C6C4BB"/>
                      </a:solidFill>
                      <a:prstDash val="solid"/>
                    </a:lnB>
                    <a:solidFill>
                      <a:srgbClr val="F0EDE5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3150" b="0">
                          <a:solidFill>
                            <a:srgbClr val="242522"/>
                          </a:solidFill>
                          <a:latin typeface="Inter"/>
                          <a:ea typeface="Inter"/>
                          <a:cs typeface="Inter"/>
                        </a:rPr>
                        <a:t>варианты текста, меню, образа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C4BB"/>
                      </a:solidFill>
                      <a:prstDash val="solid"/>
                    </a:lnR>
                    <a:lnB w="9525">
                      <a:solidFill>
                        <a:srgbClr val="C6C4BB"/>
                      </a:solidFill>
                      <a:prstDash val="solid"/>
                    </a:lnB>
                    <a:solidFill>
                      <a:srgbClr val="F0EDE5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3150" b="0">
                          <a:solidFill>
                            <a:srgbClr val="242522"/>
                          </a:solidFill>
                          <a:latin typeface="Inter"/>
                          <a:ea typeface="Inter"/>
                          <a:cs typeface="Inter"/>
                        </a:rPr>
                        <a:t>автор и шеф: вкус, факты, безопасность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C4BB"/>
                      </a:solidFill>
                      <a:prstDash val="solid"/>
                    </a:lnR>
                    <a:lnB w="9525">
                      <a:solidFill>
                        <a:srgbClr val="C6C4BB"/>
                      </a:solidFill>
                      <a:prstDash val="solid"/>
                    </a:lnB>
                    <a:solidFill>
                      <a:srgbClr val="F0EDE5"/>
                    </a:solidFill>
                  </a:tcPr>
                </a:tc>
              </a:tr>
              <a:tr h="1285875">
                <a:tc>
                  <a:txBody>
                    <a:bodyPr lIns="152400" tIns="152400" rIns="152400" bIns="152400"/>
                    <a:lstStyle/>
                    <a:p>
                      <a:r>
                        <a:rPr sz="3150" b="1">
                          <a:solidFill>
                            <a:srgbClr val="242522"/>
                          </a:solidFill>
                          <a:latin typeface="Inter"/>
                          <a:ea typeface="Inter"/>
                          <a:cs typeface="Inter"/>
                        </a:rPr>
                        <a:t>Прогноз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C4BB"/>
                      </a:solidFill>
                      <a:prstDash val="solid"/>
                    </a:lnL>
                    <a:lnR w="9525">
                      <a:solidFill>
                        <a:srgbClr val="C6C4BB"/>
                      </a:solidFill>
                      <a:prstDash val="solid"/>
                    </a:lnR>
                    <a:lnB w="9525">
                      <a:solidFill>
                        <a:srgbClr val="C6C4BB"/>
                      </a:solidFill>
                      <a:prstDash val="solid"/>
                    </a:lnB>
                    <a:solidFill>
                      <a:srgbClr val="F0EDE5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3150" b="0">
                          <a:solidFill>
                            <a:srgbClr val="242522"/>
                          </a:solidFill>
                          <a:latin typeface="Inter"/>
                          <a:ea typeface="Inter"/>
                          <a:cs typeface="Inter"/>
                        </a:rPr>
                        <a:t>история продаж и загрузка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C4BB"/>
                      </a:solidFill>
                      <a:prstDash val="solid"/>
                    </a:lnR>
                    <a:lnB w="9525">
                      <a:solidFill>
                        <a:srgbClr val="C6C4BB"/>
                      </a:solidFill>
                      <a:prstDash val="solid"/>
                    </a:lnB>
                    <a:solidFill>
                      <a:srgbClr val="F0EDE5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3150" b="0">
                          <a:solidFill>
                            <a:srgbClr val="242522"/>
                          </a:solidFill>
                          <a:latin typeface="Inter"/>
                          <a:ea typeface="Inter"/>
                          <a:cs typeface="Inter"/>
                        </a:rPr>
                        <a:t>сколько готовить или закупить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C4BB"/>
                      </a:solidFill>
                      <a:prstDash val="solid"/>
                    </a:lnR>
                    <a:lnB w="9525">
                      <a:solidFill>
                        <a:srgbClr val="C6C4BB"/>
                      </a:solidFill>
                      <a:prstDash val="solid"/>
                    </a:lnB>
                    <a:solidFill>
                      <a:srgbClr val="F0EDE5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3150" b="0">
                          <a:solidFill>
                            <a:srgbClr val="242522"/>
                          </a:solidFill>
                          <a:latin typeface="Inter"/>
                          <a:ea typeface="Inter"/>
                          <a:cs typeface="Inter"/>
                        </a:rPr>
                        <a:t>сверка прогноза с фактом каждую неделю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C4BB"/>
                      </a:solidFill>
                      <a:prstDash val="solid"/>
                    </a:lnR>
                    <a:lnB w="9525">
                      <a:solidFill>
                        <a:srgbClr val="C6C4BB"/>
                      </a:solidFill>
                      <a:prstDash val="solid"/>
                    </a:lnB>
                    <a:solidFill>
                      <a:srgbClr val="F0EDE5"/>
                    </a:solidFill>
                  </a:tcPr>
                </a:tc>
              </a:tr>
              <a:tr h="1285875">
                <a:tc>
                  <a:txBody>
                    <a:bodyPr lIns="152400" tIns="152400" rIns="152400" bIns="152400"/>
                    <a:lstStyle/>
                    <a:p>
                      <a:r>
                        <a:rPr sz="3150" b="1">
                          <a:solidFill>
                            <a:srgbClr val="242522"/>
                          </a:solidFill>
                          <a:latin typeface="Inter"/>
                          <a:ea typeface="Inter"/>
                          <a:cs typeface="Inter"/>
                        </a:rPr>
                        <a:t>Действия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C6C4BB"/>
                      </a:solidFill>
                      <a:prstDash val="solid"/>
                    </a:lnL>
                    <a:lnR w="9525">
                      <a:solidFill>
                        <a:srgbClr val="C6C4BB"/>
                      </a:solidFill>
                      <a:prstDash val="solid"/>
                    </a:lnR>
                    <a:lnB w="9525">
                      <a:solidFill>
                        <a:srgbClr val="C6C4BB"/>
                      </a:solidFill>
                      <a:prstDash val="solid"/>
                    </a:lnB>
                    <a:solidFill>
                      <a:srgbClr val="F0EDE5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3150" b="0">
                          <a:solidFill>
                            <a:srgbClr val="242522"/>
                          </a:solidFill>
                          <a:latin typeface="Inter"/>
                          <a:ea typeface="Inter"/>
                          <a:cs typeface="Inter"/>
                        </a:rPr>
                        <a:t>задача и доступ к инструментам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C4BB"/>
                      </a:solidFill>
                      <a:prstDash val="solid"/>
                    </a:lnR>
                    <a:lnB w="9525">
                      <a:solidFill>
                        <a:srgbClr val="C6C4BB"/>
                      </a:solidFill>
                      <a:prstDash val="solid"/>
                    </a:lnB>
                    <a:solidFill>
                      <a:srgbClr val="F0EDE5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3150" b="0">
                          <a:solidFill>
                            <a:srgbClr val="242522"/>
                          </a:solidFill>
                          <a:latin typeface="Inter"/>
                          <a:ea typeface="Inter"/>
                          <a:cs typeface="Inter"/>
                        </a:rPr>
                        <a:t>заказ, письмо, запись в системе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C4BB"/>
                      </a:solidFill>
                      <a:prstDash val="solid"/>
                    </a:lnR>
                    <a:lnB w="9525">
                      <a:solidFill>
                        <a:srgbClr val="C6C4BB"/>
                      </a:solidFill>
                      <a:prstDash val="solid"/>
                    </a:lnB>
                    <a:solidFill>
                      <a:srgbClr val="F0EDE5"/>
                    </a:solidFill>
                  </a:tcPr>
                </a:tc>
                <a:tc>
                  <a:txBody>
                    <a:bodyPr lIns="152400" tIns="152400" rIns="152400" bIns="152400"/>
                    <a:lstStyle/>
                    <a:p>
                      <a:r>
                        <a:rPr sz="3150" b="0">
                          <a:solidFill>
                            <a:srgbClr val="242522"/>
                          </a:solidFill>
                          <a:latin typeface="Inter"/>
                          <a:ea typeface="Inter"/>
                          <a:cs typeface="Inter"/>
                        </a:rPr>
                        <a:t>человек подтверждает до исполнения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C6C4BB"/>
                      </a:solidFill>
                      <a:prstDash val="solid"/>
                    </a:lnR>
                    <a:lnB w="9525">
                      <a:solidFill>
                        <a:srgbClr val="C6C4BB"/>
                      </a:solidFill>
                      <a:prstDash val="solid"/>
                    </a:lnB>
                    <a:solidFill>
                      <a:srgbClr val="F0EDE5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42703F-6176-491B-B661-F7144F7CE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BFC17C-0B56-448F-B818-5AC04E0C2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23 / 31</a:t>
            </a:r>
          </a:p>
        </p:txBody>
      </p:sp>
    </p:spTree>
    <p:extLst>
      <p:ext uri="{BB962C8B-B14F-4D97-AF65-F5344CB8AC3E}">
        <p14:creationId xmlns:p14="http://schemas.microsoft.com/office/powerpoint/2010/main" val="188050005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8E1647-BB88-440A-B272-4E25A6D51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ДАННЫЕ ПОСТАВЩИКА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620A04-07FF-4D0D-A26F-2AEFAC98A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Winnow Foresight: сколько приготовить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465DA8-9ACD-4E12-9804-EE679A0C9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ЗАДАЧА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9052CF-B894-414C-8721-A1B1FFE6F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Объёмы приготовления по загрузке гостиницы и истории сервиса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64FCDC-50F0-486D-89B2-372807DD3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ПРЕДЕЛ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48FFA8-3FD9-483A-AEA1-D96A164FF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Результаты первых внедрений публикует сам поставщик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398F86-0E64-4C37-81F0-0156E84E7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096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ПРИНЦИП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7D172F-5EB9-4654-8DED-5ABE8C48A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667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Проверяемый предмет: план против реальной потребности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B92CE1-4BB8-4AF8-9C7A-7973516C4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Источник: winnowsolutions.com, сентябрь 2026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81F72F-E33A-431D-B47B-EC971A3F0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24 / 31</a:t>
            </a:r>
          </a:p>
        </p:txBody>
      </p:sp>
    </p:spTree>
    <p:extLst>
      <p:ext uri="{BB962C8B-B14F-4D97-AF65-F5344CB8AC3E}">
        <p14:creationId xmlns:p14="http://schemas.microsoft.com/office/powerpoint/2010/main" val="38699605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CE25D0-374B-4888-BBB3-561092CC9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ПРОЕКТ ИРИНЫ КОСТИНОЙ С ИИ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0DE25F-C5B0-4C87-921A-8909332AE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Brassica Lab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862B7F-D685-4950-897C-CD0063048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857500"/>
            <a:ext cx="15716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Исследовательский инструмент, созданный с помощью LLM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319486-B407-44F5-AB94-01D90358E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33875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2925" b="1">
                <a:solidFill>
                  <a:srgbClr val="242522"/>
                </a:solidFill>
                <a:latin typeface="Inter"/>
                <a:ea typeface="Inter"/>
                <a:cs typeface="Inter"/>
              </a:rPr>
              <a:t>Материал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853D84-B030-4632-A4A8-D5DB9E08C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876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Капуста как объект исследования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58845E-49B2-4846-8FA9-2C971E4A1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648325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2925" b="1">
                <a:solidFill>
                  <a:srgbClr val="242522"/>
                </a:solidFill>
                <a:latin typeface="Inter"/>
                <a:ea typeface="Inter"/>
                <a:cs typeface="Inter"/>
              </a:rPr>
              <a:t>Метод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85C2CB-55A4-45D0-B8EF-AD155AF65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19125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Вид, трансформация, роль, вкусовая ось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7D7DCA-B763-4051-88D5-63C7A297A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962775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2925" b="1">
                <a:solidFill>
                  <a:srgbClr val="242522"/>
                </a:solidFill>
                <a:latin typeface="Inter"/>
                <a:ea typeface="Inter"/>
                <a:cs typeface="Inter"/>
              </a:rPr>
              <a:t>Проверка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31403F-0310-49E6-83C5-EDE9F3FAB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75057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Комбинация задаёт гипотезу, а не готовый рецепт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182946-1A5F-456E-81ED-137E4E5FE1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a5f9c4dcc04ecf"/>
          <a:stretch xmlns:a="http://schemas.openxmlformats.org/drawingml/2006/main"/>
        </p:blipFill>
        <p:spPr>
          <a:xfrm xmlns:a="http://schemas.openxmlformats.org/drawingml/2006/main">
            <a:off x="13049250" y="4476750"/>
            <a:ext cx="3429000" cy="34290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678176-CC25-49A1-9B5E-528C317C7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8667750"/>
            <a:ext cx="1476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2250" b="0">
                <a:solidFill>
                  <a:srgbClr val="242522"/>
                </a:solidFill>
                <a:latin typeface="Inter"/>
                <a:ea typeface="Inter"/>
                <a:cs typeface="Inter"/>
                <a:hlinkClick xmlns:r="http://schemas.openxmlformats.org/officeDocument/2006/relationships" r:id="R9e674fb0477b423c"/>
              </a:rPr>
              <a:t>kostina.online/projects/brassica-lab/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6B2D85-514D-4F63-B09B-86D0DFCCD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AD25E8-A833-4F36-A0D7-92C28F18C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25 / 31</a:t>
            </a:r>
          </a:p>
        </p:txBody>
      </p:sp>
    </p:spTree>
    <p:extLst>
      <p:ext uri="{BB962C8B-B14F-4D97-AF65-F5344CB8AC3E}">
        <p14:creationId xmlns:p14="http://schemas.microsoft.com/office/powerpoint/2010/main" val="206976363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62257D-DA28-469F-A176-049399E01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ПРОЕКТ ИРИНЫ КОСТИНОЙ С ИИ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3542DB-66E8-49BB-A7AE-119B68DC3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Noodle Lab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EAE55B-3BD3-4B57-805E-9A4E2B774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857500"/>
            <a:ext cx="15716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Каталог гастрономических идей, созданный с помощью LLM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9789C7-A078-4280-846A-B0B543E36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33875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2925" b="1">
                <a:solidFill>
                  <a:srgbClr val="242522"/>
                </a:solidFill>
                <a:latin typeface="Inter"/>
                <a:ea typeface="Inter"/>
                <a:cs typeface="Inter"/>
              </a:rPr>
              <a:t>Материал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7D7A8F-08D7-423A-B9DC-18D114792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8768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Лапша, чипсы, пюре и снеки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B76333-E63B-416D-B2E1-A024D1C23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648325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2925" b="1">
                <a:solidFill>
                  <a:srgbClr val="242522"/>
                </a:solidFill>
                <a:latin typeface="Inter"/>
                <a:ea typeface="Inter"/>
                <a:cs typeface="Inter"/>
              </a:rPr>
              <a:t>Каталог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FD424F-AF57-4755-90C5-C2C5F6CCF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19125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50 объектов, четыре температурные станции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FB631B-6A8D-4D9C-AEA7-12CA09BA8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962775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925" b="1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2925" b="1">
                <a:solidFill>
                  <a:srgbClr val="242522"/>
                </a:solidFill>
                <a:latin typeface="Inter"/>
                <a:ea typeface="Inter"/>
                <a:cs typeface="Inter"/>
              </a:rPr>
              <a:t>Проверка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EF6B4B-A31F-4BDC-9236-E5E42F9B5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7505700"/>
            <a:ext cx="10287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Идеи требуют проверки шефом на кухне</a:t>
            </a:r>
          </a:p>
        </p:txBody>
      </p:sp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657A01-8B0C-40AF-9E8D-0AFAC6DF733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d0a42dc790460e"/>
          <a:stretch xmlns:a="http://schemas.openxmlformats.org/drawingml/2006/main"/>
        </p:blipFill>
        <p:spPr>
          <a:xfrm xmlns:a="http://schemas.openxmlformats.org/drawingml/2006/main">
            <a:off x="13049250" y="4476750"/>
            <a:ext cx="3429000" cy="34290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7B9316-7961-474B-ABF8-50EB8DF3E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8667750"/>
            <a:ext cx="14763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2250" b="0">
                <a:solidFill>
                  <a:srgbClr val="242522"/>
                </a:solidFill>
                <a:latin typeface="Inter"/>
                <a:ea typeface="Inter"/>
                <a:cs typeface="Inter"/>
                <a:hlinkClick xmlns:r="http://schemas.openxmlformats.org/officeDocument/2006/relationships" r:id="R57644b8843fe469f"/>
              </a:rPr>
              <a:t>kostina.online/projects/noodle-lab/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EF538D-3FF1-4DCF-A7DA-1FF273CEF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02DDD9-E7E5-4C17-B840-0B9D3527B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26 / 31</a:t>
            </a:r>
          </a:p>
        </p:txBody>
      </p:sp>
    </p:spTree>
    <p:extLst>
      <p:ext uri="{BB962C8B-B14F-4D97-AF65-F5344CB8AC3E}">
        <p14:creationId xmlns:p14="http://schemas.microsoft.com/office/powerpoint/2010/main" val="45830833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3CA7FE-23A6-4AE8-AE12-E25598C33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ЧТО СРАВНИВАТЬ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B6BBBE-5E05-4235-B88A-65BC9AAAB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Прогноз против привычного способа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11336C-58D0-4FFB-ADF5-2FDF648A0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Точность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9CA2C9-0805-4E62-BA56-FF531C202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по сравнению с нынешним планированием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BFCC55-36F4-497D-B305-8196432BF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Время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87DE07-B16B-4A71-9A90-57545BC26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людей на получение и проверку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5F18CF-6C78-4E8D-AE03-BEC67B0A5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Гости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FC14EB-D135-4CF6-B130-37D9FB028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хватало ли еды при меньших остатках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82511B-5317-4D98-AF0B-3EDA6B8CC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6FB1DE-876E-4CAC-BE92-D491274FF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27 / 31</a:t>
            </a:r>
          </a:p>
        </p:txBody>
      </p:sp>
    </p:spTree>
    <p:extLst>
      <p:ext uri="{BB962C8B-B14F-4D97-AF65-F5344CB8AC3E}">
        <p14:creationId xmlns:p14="http://schemas.microsoft.com/office/powerpoint/2010/main" val="156994521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EFB54F-3DA3-4C26-B813-7DAFC2868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УЧЕБНЫЙ ПРОГОН ИЗ МАТЕРИАЛОВ ВЫСТУПЛЕНИЯ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ED6A43-7486-4124-BFAB-FB1666421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Красивый список — ещё не закупка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217EDD-F34B-4895-9989-10A00B908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Запрос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51A699-B39C-487C-A814-351DA6375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пять подач, 30 гостей, без орехов, локальные продукты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E985E8-A32A-47F0-BEBE-1AA5FBF55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Ошибки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73A6CA-54EC-4BB6-844C-812E8F8AD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неверный адрес рынка «Фуд Сити», непроверенные площадки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0D5DA8-C240-4C46-8624-AB365E773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Проверка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5E63E2-1F29-4D6A-A4F8-68A164472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шеф — состав, закупщик — поставщики, менеджер — условия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46E087-F92D-4277-84CB-B8297E0AA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1A607E-ECC5-440F-BCCD-094A6DD36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28 / 31</a:t>
            </a:r>
          </a:p>
        </p:txBody>
      </p:sp>
    </p:spTree>
    <p:extLst>
      <p:ext uri="{BB962C8B-B14F-4D97-AF65-F5344CB8AC3E}">
        <p14:creationId xmlns:p14="http://schemas.microsoft.com/office/powerpoint/2010/main" val="90646908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3A8F70-8857-406F-A2FE-D0F70D51E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РАБОЧЕЕ ПРАВИЛО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4F4790-7F8B-4F70-9231-F464CB724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Четыре зоны, где решает человек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C6FD68-8BE4-41C3-B602-6B2B65F9C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Безопасность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E20AA7-0094-4D57-A118-DCDF1647F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состав, аллергены, хранение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BD8335-8D25-49BD-B333-EE4B39DBF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Деньги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6F75D0-DCE5-4228-B197-F7B9BEE39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закупки, суммы, договоры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F224A8-6173-408C-8A15-AE5719185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Обещания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1E8C2C-EE7E-41D6-8557-B2D21CBE5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что сказано заказчику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F1530E-6B25-41D0-9BA1-69AC448B8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93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Факты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075819-F1A7-4D90-8318-D796AE142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93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адреса, контакты, сроки, имена, цифры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88BA62-5415-4B63-8892-EE3F57CD7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42ED92-9CB2-42ED-9455-2758689BD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29 / 31</a:t>
            </a:r>
          </a:p>
        </p:txBody>
      </p:sp>
    </p:spTree>
    <p:extLst>
      <p:ext uri="{BB962C8B-B14F-4D97-AF65-F5344CB8AC3E}">
        <p14:creationId xmlns:p14="http://schemas.microsoft.com/office/powerpoint/2010/main" val="147153778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A066A5-1742-4AF6-AFE5-0781AD442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ГРАНИЦА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636A07-564D-4647-A344-D7ADF530C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Черновик и действие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923891-3EA6-4237-A3CC-A9202D11C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Черновик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8C7713-D746-4FD1-8215-D4E9FA70D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помощник может подготовить письмо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A8FEAA-C20F-4458-900C-C7BDA5B6C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Действие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4C96E0-BB4C-4BF8-9B54-D288522F2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отправка — уже от имени компании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8E91D4-5668-46FF-A21D-572F36BA8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Заранее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054FAC-E96D-4898-A456-5C70298D2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кто подтверждает и как исправляется ошибка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8533FC-80F0-4638-9A1F-95C22788D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EB9B91-7053-4F5C-B0B7-78C96B945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30 / 31</a:t>
            </a:r>
          </a:p>
        </p:txBody>
      </p:sp>
    </p:spTree>
    <p:extLst>
      <p:ext uri="{BB962C8B-B14F-4D97-AF65-F5344CB8AC3E}">
        <p14:creationId xmlns:p14="http://schemas.microsoft.com/office/powerpoint/2010/main" val="1594870652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9FBAEE-5401-489E-AD7F-AF068885F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ВОПРОС ЗАЛУ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18A566-D742-498F-834E-254AE435E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58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58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58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58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58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58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58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58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58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58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58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585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Какую одну идею из сегодняшнего разговора вы хотели бы попробовать в своём проекте — и что пока мешает?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C93D4F-90B0-4918-AD35-31EF4794EDD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ce491050e9486b"/>
          <a:stretch xmlns:a="http://schemas.openxmlformats.org/drawingml/2006/main"/>
        </p:blipFill>
        <p:spPr>
          <a:xfrm xmlns:a="http://schemas.openxmlformats.org/drawingml/2006/main">
            <a:off x="1104900" y="5143500"/>
            <a:ext cx="3143250" cy="31432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49B796-22CC-484A-8061-AE1EBC02E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5238750"/>
            <a:ext cx="11525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37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37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37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37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37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37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37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37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37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375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375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Материалы выступления: доклад, версия простым языком, исследование и PDF.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A1EEDA-3216-4AAD-8EF3-74161C6C0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7239000"/>
            <a:ext cx="11239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24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24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24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24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24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24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24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24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24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2400" b="0">
                <a:solidFill>
                  <a:srgbClr val="242522"/>
                </a:solidFill>
                <a:latin typeface="Inter"/>
                <a:ea typeface="Inter"/>
                <a:cs typeface="Inter"/>
                <a:hlinkClick xmlns:r="http://schemas.openxmlformats.org/officeDocument/2006/relationships" r:id="R5a424aba40b143fa"/>
              </a:rPr>
              <a:t>kostina.online/speaking/future-gastronomy/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3C8FD0-7381-4574-99DB-7A17E3563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C5CE0C-C066-4DD7-A418-AC715920A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31 / 31</a:t>
            </a:r>
          </a:p>
        </p:txBody>
      </p:sp>
    </p:spTree>
    <p:extLst>
      <p:ext uri="{BB962C8B-B14F-4D97-AF65-F5344CB8AC3E}">
        <p14:creationId xmlns:p14="http://schemas.microsoft.com/office/powerpoint/2010/main" val="167227387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0437F4-2EB0-47E1-AC8A-1475B12D1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РЕЗЕРВ · ДАННЫЕ ИССЛЕДОВАНИЯ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385159-2630-4797-89B6-F15B58182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Методика: Michel и др., 2014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356009-17F3-4977-890D-45AE1A299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Дизайн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F700D6-0A01-45A5-BB21-6D49D4843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межгрупповой, три варианта подачи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CC35E9-81CC-495B-906F-73C3F8E41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Участники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CE14FB-F405-4451-ABE6-7522B3180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60, в основном студенты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6EC59C-D42F-4D2B-ACD1-DC505EF1E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Блюдо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AAAC18-874A-4244-9D5E-83018DE76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одно, одинаковые ингредиенты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195CC1-22BC-4D52-ABA6-DADB5B714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93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Чего нет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4BEDFD-1D69-4EA0-980B-C08F0EBA6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93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реальных покупок и продаж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FF17BF-3F67-4BB1-BB8B-554523F8F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Источник: Michel и др., 2014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4927D3-EC42-476E-8D86-9987B1395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Резерв 1 / 7</a:t>
            </a:r>
          </a:p>
        </p:txBody>
      </p:sp>
    </p:spTree>
    <p:extLst>
      <p:ext uri="{BB962C8B-B14F-4D97-AF65-F5344CB8AC3E}">
        <p14:creationId xmlns:p14="http://schemas.microsoft.com/office/powerpoint/2010/main" val="789855271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970E69-2460-4D3B-92D6-0F4527B5B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РЕЗЕРВ · ОПИСАНИЕ ПРОЕКТА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5CEE0C-4C05-47EB-921E-79980C0F0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Сохранять — не всегда значит чаще есть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F9B4AB-3972-4F62-8489-57553B60B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Ark of Taste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0928C4-9B72-4562-AA17-0078C44E5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каталог исчезающих продуктов и производств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D84CB6-9029-404C-B374-5B4FABEF0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Дикие виды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EFA0B2-368D-4924-AB24-0A2BD914F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иногда правильнее сократить потребление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583C4B-ED5E-4AB0-B7FF-5A4578C4F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Вопрос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BC8707-4510-4F96-AB77-30976E68E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что нужно самому производителю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85AEF8-70CA-49AA-B92F-52EF005F1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Источник: Slow Food Foundation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C57936-2660-4C50-B102-37EC7A7DA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Резерв 2 / 7</a:t>
            </a:r>
          </a:p>
        </p:txBody>
      </p:sp>
    </p:spTree>
    <p:extLst>
      <p:ext uri="{BB962C8B-B14F-4D97-AF65-F5344CB8AC3E}">
        <p14:creationId xmlns:p14="http://schemas.microsoft.com/office/powerpoint/2010/main" val="796725191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C11634-9764-49FD-8D79-F0D1E6BA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РЕЗЕРВ · ОПИСАНИЕ ПРОЕКТА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E01157-4493-4AD4-AB51-114DDC782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Björn, Москва: отходы и закупка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3DBD08-6551-434A-96FE-D9B94E078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ЧТО СКАЗАНО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C13F68-227C-4E53-A7DA-3612DFC53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Сортировка отходов; закупка крупными упаковками или в свою тару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030EF9-513B-4B50-8E3C-BC85F5B09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3810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КОГДА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DD4921-17DF-43EE-97EB-2F93368AD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4381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Интервью 10 октября 2023 года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691CCD-23CC-4DB7-8A84-4DAC99547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096000"/>
            <a:ext cx="762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20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ПРЕДЕЛ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FE56AB-E4DE-48A1-8AD2-DDF71E9AA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667500"/>
            <a:ext cx="7620000" cy="1666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Самоотчёт; экономия не подтверждена независимо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65D49B-D244-4B41-9A90-0E64B65F3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Источник: Открытая кухня, 10.10.2023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170143-82C3-4638-B390-68D22CA7B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Резерв 3 / 7</a:t>
            </a:r>
          </a:p>
        </p:txBody>
      </p:sp>
    </p:spTree>
    <p:extLst>
      <p:ext uri="{BB962C8B-B14F-4D97-AF65-F5344CB8AC3E}">
        <p14:creationId xmlns:p14="http://schemas.microsoft.com/office/powerpoint/2010/main" val="90112650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F599FA-0A3A-4382-A349-ACE6D294E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РЕЗЕРВ · УЧЕБНАЯ СХЕМА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999D1D-A863-4C4A-99C0-3492D6FF5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Данные для прогноза приготовления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E48C3C-A58F-460C-82E4-9870A6D20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История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35B421-0C74-4491-B84B-1443CFD90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приготовлено, продано, осталось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D4E296-EC01-4F1C-B2E4-FC2FE1E10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Условия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3C099B-4372-488A-AD15-145012D0B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загрузка, события, сезон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A6BA2D-CA48-4D06-B58D-53DE703FD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Факт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C7F8CA-0F86-4B78-AE1B-A62F67B8B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хватило ли еды гостям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9D57F6-B214-48F9-83F2-2543C9790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93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Сверка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338848-6D3A-42CF-84D5-A132F8277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93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прогноз против факта и привычного способа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6C5F6E-9D51-4B5E-B830-66E46C46B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D26AFF-3732-4825-9C82-5006A9FFC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Резерв 4 / 7</a:t>
            </a:r>
          </a:p>
        </p:txBody>
      </p:sp>
    </p:spTree>
    <p:extLst>
      <p:ext uri="{BB962C8B-B14F-4D97-AF65-F5344CB8AC3E}">
        <p14:creationId xmlns:p14="http://schemas.microsoft.com/office/powerpoint/2010/main" val="504883465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72E678-2ABD-4537-B299-0E680A87E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РЕЗЕРВ · ИССЛЕДОВАНИЕ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F85040-DBD7-48AA-9256-CC67A2C34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Один ресторан, малые данные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66EEE1-CEDB-4A7F-A648-6E806AA13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Ошибка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C566B9-D0A3-465F-B07A-D8FB8AE1B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лучшая модель — в среднем почти половина продаж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7734A9-B833-4629-BFA2-20150EFEF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Простые методы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2C70C6-1652-4781-B439-3434295E2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обошли более сложную модель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24CFE8-92AE-4AC9-87D8-4A1418C84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Предел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107AC4-A410-4C48-958C-A86DD08B8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один ресторан, помесячные данные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5A0152-2BA9-4162-AF38-1FD99EAD3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Источник: Hossain, Parvin, 2025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D98C8B-3C24-43A8-9EC4-8B29D822D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Резерв 5 / 7</a:t>
            </a:r>
          </a:p>
        </p:txBody>
      </p:sp>
    </p:spTree>
    <p:extLst>
      <p:ext uri="{BB962C8B-B14F-4D97-AF65-F5344CB8AC3E}">
        <p14:creationId xmlns:p14="http://schemas.microsoft.com/office/powerpoint/2010/main" val="1932037552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40A348-D155-437B-913B-E4E865373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РЕЗЕРВ · СТАТУСЫ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0848B4-18A9-429B-A5FF-AE671EF2D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Какой силы наши основания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B8E662-F54F-449C-BFA3-967338431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Эксперимент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673DDC-157C-4382-AC08-5062EC4AE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сравнение условий, малые выборки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B27983-4081-4AAD-AB25-ED0E405E1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Описание проекта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344C10-69C5-40A3-A125-03F90E321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подход существует, результат не измерен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0AA126-54F9-471B-8CDA-D83B92ADF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Данные компании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F3CE08-4888-4216-AB16-0CE0025CE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без независимой проверки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030870-9384-4026-BCC7-E1974811F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9300" y="4000500"/>
            <a:ext cx="37338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Свой опыт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81215F-77F0-4DFE-BF45-C464A54C0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449300" y="5095875"/>
            <a:ext cx="37338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опубликованные слова, без добавленных деталей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7E49BB-D98A-4A67-84EF-9C0F5719C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r>
              <a:t/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A26EE5-0443-47EE-8085-5EA89832D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Резерв 6 / 7</a:t>
            </a:r>
          </a:p>
        </p:txBody>
      </p:sp>
    </p:spTree>
    <p:extLst>
      <p:ext uri="{BB962C8B-B14F-4D97-AF65-F5344CB8AC3E}">
        <p14:creationId xmlns:p14="http://schemas.microsoft.com/office/powerpoint/2010/main" val="910956470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0ED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C9BDBD-7694-4588-B86B-6CE6460CF2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57200"/>
            <a:ext cx="15716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87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РЕЗЕРВ · ДАННЫЕ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01BCE8-19B5-4BCF-B629-AB64ABC6E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1295400"/>
            <a:ext cx="160782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7200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Программы сокращения отходов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1D4866-BD0D-4897-96C5-7DABF98A2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7 : 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83BBC4-8ED0-4E42-8497-00C122DAD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средняя отдача за три года в 114 ресторанах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882DF8-4E42-4E9C-85C0-603353DB2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Разброс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EEC827-B6B9-4A47-9D5B-D49A878EE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от 0 : 1 до 27 : 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1DA0D1-15E6-4D97-89C4-6CBCF10E0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4000500"/>
            <a:ext cx="51054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defPPr>
            <a:lvl1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1pPr>
            <a:lvl2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2pPr>
            <a:lvl3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3pPr>
            <a:lvl4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4pPr>
            <a:lvl5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5pPr>
            <a:lvl6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6pPr>
            <a:lvl7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7pPr>
            <a:lvl8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8pPr>
            <a:lvl9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lvl9pPr>
          </a:lstStyle>
          <a:p xmlns:a="http://schemas.openxmlformats.org/drawingml/2006/main">
            <a:pPr>
              <a:def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defRPr>
            </a:pPr>
            <a:r>
              <a:rPr sz="3375" b="1">
                <a:solidFill>
                  <a:srgbClr val="242522"/>
                </a:solidFill>
                <a:latin typeface="Oswald SemiBold"/>
                <a:ea typeface="Oswald SemiBold"/>
                <a:cs typeface="Oswald SemiBold"/>
              </a:rPr>
              <a:t>Предел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884A47-7FA4-48CA-BA93-FA24EEE5A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7700" y="5095875"/>
            <a:ext cx="510540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defPPr>
            <a:lvl1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1pPr>
            <a:lvl2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2pPr>
            <a:lvl3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3pPr>
            <a:lvl4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4pPr>
            <a:lvl5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5pPr>
            <a:lvl6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6pPr>
            <a:lvl7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7pPr>
            <a:lvl8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8pPr>
            <a:lvl9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150" b="0">
                <a:solidFill>
                  <a:srgbClr val="242522"/>
                </a:solidFill>
                <a:latin typeface="Inter"/>
                <a:ea typeface="Inter"/>
                <a:cs typeface="Inter"/>
              </a:defRPr>
            </a:pPr>
            <a:r>
              <a:rPr sz="3150" b="0">
                <a:solidFill>
                  <a:srgbClr val="242522"/>
                </a:solidFill>
                <a:latin typeface="Inter"/>
                <a:ea typeface="Inter"/>
                <a:cs typeface="Inter"/>
              </a:rPr>
              <a:t>выборка не случайная; доклад экономию не обещает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E55753-C5D8-489A-9670-6AAB2D70E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9620250"/>
            <a:ext cx="1381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Источник: Champions 12.3, 2019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E1BAAB-A458-485F-A69E-92799FB17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54250" y="9620250"/>
            <a:ext cx="257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defPPr>
            <a:lvl1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1pPr>
            <a:lvl2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2pPr>
            <a:lvl3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3pPr>
            <a:lvl4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4pPr>
            <a:lvl5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5pPr>
            <a:lvl6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6pPr>
            <a:lvl7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7pPr>
            <a:lvl8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8pPr>
            <a:lvl9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55564F"/>
                </a:solidFill>
                <a:latin typeface="Inter"/>
                <a:ea typeface="Inter"/>
                <a:cs typeface="Inter"/>
              </a:defRPr>
            </a:pPr>
            <a:r>
              <a:rPr sz="1725" b="0">
                <a:solidFill>
                  <a:srgbClr val="55564F"/>
                </a:solidFill>
                <a:latin typeface="Inter"/>
                <a:ea typeface="Inter"/>
                <a:cs typeface="Inter"/>
              </a:rPr>
              <a:t>Резерв 7 / 7</a:t>
            </a:r>
          </a:p>
        </p:txBody>
      </p:sp>
    </p:spTree>
    <p:extLst>
      <p:ext uri="{BB962C8B-B14F-4D97-AF65-F5344CB8AC3E}">
        <p14:creationId xmlns:p14="http://schemas.microsoft.com/office/powerpoint/2010/main" val="5673763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p:coreProperties xmlns:cp="http://schemas.openxmlformats.org/package/2006/metadata/core-properties" xmlns:dc="http://purl.org/dc/elements/1.1/" xmlns:ns2="http://purl.org/dc/terms/" xmlns:xsi="http://www.w3.org/2001/XMLSchema-instance">
  <dc:creator>Ирина Костина</dc:creator>
  <cp:lastModifiedBy/>
  <dc:title>Будущее гастрономии — слайды</dc:title>
  <ns2:created xsi:type="dcterms:W3CDTF">2026-10-24T10:02:04.0100000Z</ns2:created>
  <ns2:modified xsi:type="dcterms:W3CDTF">2026-10-24T10:02:04.0100000Z</ns2:modified>
  <dc:subject>kostina.online/speaking/future-gastronomy/</dc:subject>
  <cp:keywords>fg-2026-10-24-2ed15aaa</cp:keywords>
</cp:coreProperties>
</file>